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9" d="100"/>
          <a:sy n="69" d="100"/>
        </p:scale>
        <p:origin x="37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413794-8FE1-4EB4-B6F4-F607B50E05B0}" type="datetimeFigureOut">
              <a:rPr lang="en-US" smtClean="0"/>
              <a:t>7/16/2021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DBFED4-E260-49C8-8B0C-F80DFFF1E751}" type="slidenum">
              <a:rPr lang="en-US" smtClean="0"/>
              <a:t>‹#›</a:t>
            </a:fld>
            <a:endParaRPr lang="en-US"/>
          </a:p>
        </p:txBody>
      </p:sp>
    </p:spTree>
    <p:extLst>
      <p:ext uri="{BB962C8B-B14F-4D97-AF65-F5344CB8AC3E}">
        <p14:creationId xmlns:p14="http://schemas.microsoft.com/office/powerpoint/2010/main" val="3698482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BE6BC8-9AD2-4511-BC2A-F88EAD4A8AA8}" type="datetime1">
              <a:rPr lang="en-US" smtClean="0"/>
              <a:t>7/16/2021</a:t>
            </a:fld>
            <a:endParaRPr lang="en-US" dirty="0"/>
          </a:p>
        </p:txBody>
      </p:sp>
      <p:sp>
        <p:nvSpPr>
          <p:cNvPr id="5" name="Footer Placeholder 4"/>
          <p:cNvSpPr>
            <a:spLocks noGrp="1"/>
          </p:cNvSpPr>
          <p:nvPr>
            <p:ph type="ftr" sz="quarter" idx="11"/>
          </p:nvPr>
        </p:nvSpPr>
        <p:spPr/>
        <p:txBody>
          <a:bodyPr/>
          <a:lstStyle/>
          <a:p>
            <a:r>
              <a:rPr lang="en-US" smtClean="0"/>
              <a:t>WSHRC/July 2021/lindstrand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6F7205-6225-4F22-9466-310980685DBB}" type="datetime1">
              <a:rPr lang="en-US" smtClean="0"/>
              <a:t>7/16/2021</a:t>
            </a:fld>
            <a:endParaRPr lang="en-US" dirty="0"/>
          </a:p>
        </p:txBody>
      </p:sp>
      <p:sp>
        <p:nvSpPr>
          <p:cNvPr id="5" name="Footer Placeholder 4"/>
          <p:cNvSpPr>
            <a:spLocks noGrp="1"/>
          </p:cNvSpPr>
          <p:nvPr>
            <p:ph type="ftr" sz="quarter" idx="11"/>
          </p:nvPr>
        </p:nvSpPr>
        <p:spPr/>
        <p:txBody>
          <a:bodyPr/>
          <a:lstStyle/>
          <a:p>
            <a:r>
              <a:rPr lang="en-US" smtClean="0"/>
              <a:t>WSHRC/July 2021/lindstrand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C124153-0763-48D6-9AB7-7078EF53A504}" type="datetime1">
              <a:rPr lang="en-US" smtClean="0"/>
              <a:t>7/16/2021</a:t>
            </a:fld>
            <a:endParaRPr lang="en-US" dirty="0"/>
          </a:p>
        </p:txBody>
      </p:sp>
      <p:sp>
        <p:nvSpPr>
          <p:cNvPr id="5" name="Footer Placeholder 4"/>
          <p:cNvSpPr>
            <a:spLocks noGrp="1"/>
          </p:cNvSpPr>
          <p:nvPr>
            <p:ph type="ftr" sz="quarter" idx="11"/>
          </p:nvPr>
        </p:nvSpPr>
        <p:spPr/>
        <p:txBody>
          <a:bodyPr/>
          <a:lstStyle/>
          <a:p>
            <a:r>
              <a:rPr lang="en-US" smtClean="0"/>
              <a:t>WSHRC/July 2021/lindstrand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C6A6EF-1B19-4FB1-A074-EF2E3BBBBF29}" type="datetime1">
              <a:rPr lang="en-US" smtClean="0"/>
              <a:t>7/16/2021</a:t>
            </a:fld>
            <a:endParaRPr lang="en-US" dirty="0"/>
          </a:p>
        </p:txBody>
      </p:sp>
      <p:sp>
        <p:nvSpPr>
          <p:cNvPr id="5" name="Footer Placeholder 4"/>
          <p:cNvSpPr>
            <a:spLocks noGrp="1"/>
          </p:cNvSpPr>
          <p:nvPr>
            <p:ph type="ftr" sz="quarter" idx="11"/>
          </p:nvPr>
        </p:nvSpPr>
        <p:spPr/>
        <p:txBody>
          <a:bodyPr/>
          <a:lstStyle/>
          <a:p>
            <a:r>
              <a:rPr lang="en-US" smtClean="0"/>
              <a:t>WSHRC/July 2021/lindstrand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1B42F6-1AFD-4C17-9955-E1DB62661E3B}" type="datetime1">
              <a:rPr lang="en-US" smtClean="0"/>
              <a:t>7/16/2021</a:t>
            </a:fld>
            <a:endParaRPr lang="en-US" dirty="0"/>
          </a:p>
        </p:txBody>
      </p:sp>
      <p:sp>
        <p:nvSpPr>
          <p:cNvPr id="5" name="Footer Placeholder 4"/>
          <p:cNvSpPr>
            <a:spLocks noGrp="1"/>
          </p:cNvSpPr>
          <p:nvPr>
            <p:ph type="ftr" sz="quarter" idx="11"/>
          </p:nvPr>
        </p:nvSpPr>
        <p:spPr/>
        <p:txBody>
          <a:bodyPr/>
          <a:lstStyle/>
          <a:p>
            <a:r>
              <a:rPr lang="en-US" smtClean="0"/>
              <a:t>WSHRC/July 2021/lindstrand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B88D13A-95B3-434F-9D2A-843F707A0FD7}" type="datetime1">
              <a:rPr lang="en-US" smtClean="0"/>
              <a:t>7/16/2021</a:t>
            </a:fld>
            <a:endParaRPr lang="en-US" dirty="0"/>
          </a:p>
        </p:txBody>
      </p:sp>
      <p:sp>
        <p:nvSpPr>
          <p:cNvPr id="5" name="Footer Placeholder 4"/>
          <p:cNvSpPr>
            <a:spLocks noGrp="1"/>
          </p:cNvSpPr>
          <p:nvPr>
            <p:ph type="ftr" sz="quarter" idx="11"/>
          </p:nvPr>
        </p:nvSpPr>
        <p:spPr/>
        <p:txBody>
          <a:bodyPr/>
          <a:lstStyle/>
          <a:p>
            <a:r>
              <a:rPr lang="en-US" smtClean="0"/>
              <a:t>WSHRC/July 2021/lindstrand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D22A22-C662-42E4-889F-5FBF6A42D45A}" type="datetime1">
              <a:rPr lang="en-US" smtClean="0"/>
              <a:t>7/16/2021</a:t>
            </a:fld>
            <a:endParaRPr lang="en-US" dirty="0"/>
          </a:p>
        </p:txBody>
      </p:sp>
      <p:sp>
        <p:nvSpPr>
          <p:cNvPr id="5" name="Footer Placeholder 4"/>
          <p:cNvSpPr>
            <a:spLocks noGrp="1"/>
          </p:cNvSpPr>
          <p:nvPr>
            <p:ph type="ftr" sz="quarter" idx="11"/>
          </p:nvPr>
        </p:nvSpPr>
        <p:spPr/>
        <p:txBody>
          <a:bodyPr/>
          <a:lstStyle/>
          <a:p>
            <a:r>
              <a:rPr lang="en-US" smtClean="0"/>
              <a:t>WSHRC/July 2021/lindstrand</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EAF820-DE75-48DE-9C93-E1E6A38605A7}" type="datetime1">
              <a:rPr lang="en-US" smtClean="0"/>
              <a:t>7/16/2021</a:t>
            </a:fld>
            <a:endParaRPr lang="en-US" dirty="0"/>
          </a:p>
        </p:txBody>
      </p:sp>
      <p:sp>
        <p:nvSpPr>
          <p:cNvPr id="5" name="Footer Placeholder 4"/>
          <p:cNvSpPr>
            <a:spLocks noGrp="1"/>
          </p:cNvSpPr>
          <p:nvPr>
            <p:ph type="ftr" sz="quarter" idx="11"/>
          </p:nvPr>
        </p:nvSpPr>
        <p:spPr/>
        <p:txBody>
          <a:bodyPr/>
          <a:lstStyle/>
          <a:p>
            <a:r>
              <a:rPr lang="en-US" smtClean="0"/>
              <a:t>WSHRC/July 2021/lindstrand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6373E8-9B8B-41C2-AC48-5C3A14109730}" type="datetime1">
              <a:rPr lang="en-US" smtClean="0"/>
              <a:t>7/16/2021</a:t>
            </a:fld>
            <a:endParaRPr lang="en-US" dirty="0"/>
          </a:p>
        </p:txBody>
      </p:sp>
      <p:sp>
        <p:nvSpPr>
          <p:cNvPr id="5" name="Footer Placeholder 4"/>
          <p:cNvSpPr>
            <a:spLocks noGrp="1"/>
          </p:cNvSpPr>
          <p:nvPr>
            <p:ph type="ftr" sz="quarter" idx="11"/>
          </p:nvPr>
        </p:nvSpPr>
        <p:spPr/>
        <p:txBody>
          <a:bodyPr/>
          <a:lstStyle/>
          <a:p>
            <a:r>
              <a:rPr lang="en-US" smtClean="0"/>
              <a:t>WSHRC/July 2021/lindstrand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4B9E29-8259-470A-9E31-4961CBEAF73D}" type="datetime1">
              <a:rPr lang="en-US" smtClean="0"/>
              <a:t>7/16/2021</a:t>
            </a:fld>
            <a:endParaRPr lang="en-US" dirty="0"/>
          </a:p>
        </p:txBody>
      </p:sp>
      <p:sp>
        <p:nvSpPr>
          <p:cNvPr id="5" name="Footer Placeholder 4"/>
          <p:cNvSpPr>
            <a:spLocks noGrp="1"/>
          </p:cNvSpPr>
          <p:nvPr>
            <p:ph type="ftr" sz="quarter" idx="11"/>
          </p:nvPr>
        </p:nvSpPr>
        <p:spPr/>
        <p:txBody>
          <a:bodyPr/>
          <a:lstStyle/>
          <a:p>
            <a:r>
              <a:rPr lang="en-US" smtClean="0"/>
              <a:t>WSHRC/July 2021/lindstrand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AE2B73-F0F6-46D2-BE50-4C9830BE922F}" type="datetime1">
              <a:rPr lang="en-US" smtClean="0"/>
              <a:t>7/16/2021</a:t>
            </a:fld>
            <a:endParaRPr lang="en-US" dirty="0"/>
          </a:p>
        </p:txBody>
      </p:sp>
      <p:sp>
        <p:nvSpPr>
          <p:cNvPr id="6" name="Footer Placeholder 5"/>
          <p:cNvSpPr>
            <a:spLocks noGrp="1"/>
          </p:cNvSpPr>
          <p:nvPr>
            <p:ph type="ftr" sz="quarter" idx="11"/>
          </p:nvPr>
        </p:nvSpPr>
        <p:spPr/>
        <p:txBody>
          <a:bodyPr/>
          <a:lstStyle/>
          <a:p>
            <a:r>
              <a:rPr lang="en-US" smtClean="0"/>
              <a:t>WSHRC/July 2021/lindstrand</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43254E-EA82-4BC4-8C70-DFDA9A799257}" type="datetime1">
              <a:rPr lang="en-US" smtClean="0"/>
              <a:t>7/16/2021</a:t>
            </a:fld>
            <a:endParaRPr lang="en-US" dirty="0"/>
          </a:p>
        </p:txBody>
      </p:sp>
      <p:sp>
        <p:nvSpPr>
          <p:cNvPr id="8" name="Footer Placeholder 7"/>
          <p:cNvSpPr>
            <a:spLocks noGrp="1"/>
          </p:cNvSpPr>
          <p:nvPr>
            <p:ph type="ftr" sz="quarter" idx="11"/>
          </p:nvPr>
        </p:nvSpPr>
        <p:spPr/>
        <p:txBody>
          <a:bodyPr/>
          <a:lstStyle/>
          <a:p>
            <a:r>
              <a:rPr lang="en-US" smtClean="0"/>
              <a:t>WSHRC/July 2021/lindstrand</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88D173-4A7B-4246-964B-D173B8EC12B9}" type="datetime1">
              <a:rPr lang="en-US" smtClean="0"/>
              <a:t>7/16/2021</a:t>
            </a:fld>
            <a:endParaRPr lang="en-US" dirty="0"/>
          </a:p>
        </p:txBody>
      </p:sp>
      <p:sp>
        <p:nvSpPr>
          <p:cNvPr id="4" name="Footer Placeholder 3"/>
          <p:cNvSpPr>
            <a:spLocks noGrp="1"/>
          </p:cNvSpPr>
          <p:nvPr>
            <p:ph type="ftr" sz="quarter" idx="11"/>
          </p:nvPr>
        </p:nvSpPr>
        <p:spPr/>
        <p:txBody>
          <a:bodyPr/>
          <a:lstStyle/>
          <a:p>
            <a:r>
              <a:rPr lang="en-US" smtClean="0"/>
              <a:t>WSHRC/July 2021/lindstrand</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B89D9C-B082-4B82-8325-95DC48BCBE96}" type="datetime1">
              <a:rPr lang="en-US" smtClean="0"/>
              <a:t>7/16/2021</a:t>
            </a:fld>
            <a:endParaRPr lang="en-US" dirty="0"/>
          </a:p>
        </p:txBody>
      </p:sp>
      <p:sp>
        <p:nvSpPr>
          <p:cNvPr id="3" name="Footer Placeholder 2"/>
          <p:cNvSpPr>
            <a:spLocks noGrp="1"/>
          </p:cNvSpPr>
          <p:nvPr>
            <p:ph type="ftr" sz="quarter" idx="11"/>
          </p:nvPr>
        </p:nvSpPr>
        <p:spPr/>
        <p:txBody>
          <a:bodyPr/>
          <a:lstStyle/>
          <a:p>
            <a:r>
              <a:rPr lang="en-US" smtClean="0"/>
              <a:t>WSHRC/July 2021/lindstrand</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5A3518-A9C1-4A5E-AB5F-1C129E0635F6}" type="datetime1">
              <a:rPr lang="en-US" smtClean="0"/>
              <a:t>7/16/2021</a:t>
            </a:fld>
            <a:endParaRPr lang="en-US" dirty="0"/>
          </a:p>
        </p:txBody>
      </p:sp>
      <p:sp>
        <p:nvSpPr>
          <p:cNvPr id="6" name="Footer Placeholder 5"/>
          <p:cNvSpPr>
            <a:spLocks noGrp="1"/>
          </p:cNvSpPr>
          <p:nvPr>
            <p:ph type="ftr" sz="quarter" idx="11"/>
          </p:nvPr>
        </p:nvSpPr>
        <p:spPr/>
        <p:txBody>
          <a:bodyPr/>
          <a:lstStyle/>
          <a:p>
            <a:r>
              <a:rPr lang="en-US" smtClean="0"/>
              <a:t>WSHRC/July 2021/lindstrand</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3E311C-0DE1-4A21-A6A6-2101698C5281}" type="datetime1">
              <a:rPr lang="en-US" smtClean="0"/>
              <a:t>7/16/2021</a:t>
            </a:fld>
            <a:endParaRPr lang="en-US" dirty="0"/>
          </a:p>
        </p:txBody>
      </p:sp>
      <p:sp>
        <p:nvSpPr>
          <p:cNvPr id="6" name="Footer Placeholder 5"/>
          <p:cNvSpPr>
            <a:spLocks noGrp="1"/>
          </p:cNvSpPr>
          <p:nvPr>
            <p:ph type="ftr" sz="quarter" idx="11"/>
          </p:nvPr>
        </p:nvSpPr>
        <p:spPr/>
        <p:txBody>
          <a:bodyPr/>
          <a:lstStyle/>
          <a:p>
            <a:r>
              <a:rPr lang="en-US" smtClean="0"/>
              <a:t>WSHRC/July 2021/lindstrand</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F6C54F-03B8-44EE-AC25-2FF2AED4BA65}" type="datetime1">
              <a:rPr lang="en-US" smtClean="0"/>
              <a:t>7/16/2021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WSHRC/July 2021/lindstrand</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hum.wa.gov/" TargetMode="External"/><Relationship Id="rId2" Type="http://schemas.openxmlformats.org/officeDocument/2006/relationships/hyperlink" Target="mailto:policy@hum.w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Closed Captioning in Places of Public Accommodation</a:t>
            </a:r>
            <a:endParaRPr lang="en-US" dirty="0"/>
          </a:p>
        </p:txBody>
      </p:sp>
      <p:sp>
        <p:nvSpPr>
          <p:cNvPr id="3" name="Subtitle 2"/>
          <p:cNvSpPr>
            <a:spLocks noGrp="1"/>
          </p:cNvSpPr>
          <p:nvPr>
            <p:ph type="subTitle" idx="1"/>
          </p:nvPr>
        </p:nvSpPr>
        <p:spPr/>
        <p:txBody>
          <a:bodyPr/>
          <a:lstStyle/>
          <a:p>
            <a:r>
              <a:rPr lang="en-US" dirty="0" smtClean="0"/>
              <a:t>What business owners, managers, and employees need to know about closed captioning and the Washington Law Against Discrimination</a:t>
            </a:r>
            <a:endParaRPr lang="en-US" dirty="0"/>
          </a:p>
        </p:txBody>
      </p:sp>
      <p:sp>
        <p:nvSpPr>
          <p:cNvPr id="4" name="Footer Placeholder 3"/>
          <p:cNvSpPr>
            <a:spLocks noGrp="1"/>
          </p:cNvSpPr>
          <p:nvPr>
            <p:ph type="ftr" sz="quarter" idx="11"/>
          </p:nvPr>
        </p:nvSpPr>
        <p:spPr/>
        <p:txBody>
          <a:bodyPr/>
          <a:lstStyle/>
          <a:p>
            <a:r>
              <a:rPr lang="en-US" smtClean="0"/>
              <a:t>WSHRC/July 2021/lindstrand</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4194472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Contact the WA State Human Rights Commission at </a:t>
            </a:r>
            <a:r>
              <a:rPr lang="en-US" dirty="0" smtClean="0">
                <a:hlinkClick r:id="rId2"/>
              </a:rPr>
              <a:t>policy@hum.wa.gov</a:t>
            </a:r>
            <a:endParaRPr lang="en-US" dirty="0" smtClean="0"/>
          </a:p>
          <a:p>
            <a:pPr marL="0" indent="0">
              <a:buNone/>
            </a:pPr>
            <a:endParaRPr lang="en-US" dirty="0" smtClean="0"/>
          </a:p>
          <a:p>
            <a:r>
              <a:rPr lang="en-US" dirty="0" smtClean="0"/>
              <a:t>See our website a </a:t>
            </a:r>
            <a:r>
              <a:rPr lang="en-US" dirty="0" smtClean="0">
                <a:hlinkClick r:id="rId3"/>
              </a:rPr>
              <a:t>www.hum.wa.gov</a:t>
            </a:r>
            <a:r>
              <a:rPr lang="en-US" dirty="0" smtClean="0"/>
              <a:t> for a guidance paper with further information on this topic</a:t>
            </a:r>
            <a:endParaRPr lang="en-US" dirty="0"/>
          </a:p>
        </p:txBody>
      </p:sp>
      <p:sp>
        <p:nvSpPr>
          <p:cNvPr id="4" name="Footer Placeholder 3"/>
          <p:cNvSpPr>
            <a:spLocks noGrp="1"/>
          </p:cNvSpPr>
          <p:nvPr>
            <p:ph type="ftr" sz="quarter" idx="11"/>
          </p:nvPr>
        </p:nvSpPr>
        <p:spPr/>
        <p:txBody>
          <a:bodyPr/>
          <a:lstStyle/>
          <a:p>
            <a:r>
              <a:rPr lang="en-US" smtClean="0"/>
              <a:t>WSHRC/July 2021/lindstrand</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001183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is a new law requiring closed captioning</a:t>
            </a:r>
            <a:endParaRPr lang="en-US" dirty="0"/>
          </a:p>
        </p:txBody>
      </p:sp>
      <p:sp>
        <p:nvSpPr>
          <p:cNvPr id="3" name="Content Placeholder 2"/>
          <p:cNvSpPr>
            <a:spLocks noGrp="1"/>
          </p:cNvSpPr>
          <p:nvPr>
            <p:ph idx="1"/>
          </p:nvPr>
        </p:nvSpPr>
        <p:spPr/>
        <p:txBody>
          <a:bodyPr/>
          <a:lstStyle/>
          <a:p>
            <a:r>
              <a:rPr lang="en-US" dirty="0" smtClean="0"/>
              <a:t>The </a:t>
            </a:r>
            <a:r>
              <a:rPr lang="en-US" dirty="0"/>
              <a:t>Washington Law Against Discrimination now specifically requires places of public accommodation to provide closed captioning on televisions in public </a:t>
            </a:r>
            <a:r>
              <a:rPr lang="en-US" dirty="0" smtClean="0"/>
              <a:t>areas</a:t>
            </a:r>
          </a:p>
          <a:p>
            <a:r>
              <a:rPr lang="en-US" dirty="0" smtClean="0"/>
              <a:t>The </a:t>
            </a:r>
            <a:r>
              <a:rPr lang="en-US" dirty="0"/>
              <a:t>State Legislature passed and the Governor signed Senate Bill 5027 during the 2021 Legislative Session, putting this requirement into the </a:t>
            </a:r>
            <a:r>
              <a:rPr lang="en-US" dirty="0" smtClean="0"/>
              <a:t>law</a:t>
            </a:r>
          </a:p>
          <a:p>
            <a:r>
              <a:rPr lang="en-US" dirty="0" smtClean="0"/>
              <a:t>The law goes into effect on July 25, 2021</a:t>
            </a:r>
          </a:p>
          <a:p>
            <a:r>
              <a:rPr lang="en-US" dirty="0" smtClean="0"/>
              <a:t>Businesses must be in compliance with this law by October 23, 2021</a:t>
            </a:r>
            <a:endParaRPr lang="en-US" dirty="0"/>
          </a:p>
          <a:p>
            <a:endParaRPr lang="en-US" dirty="0"/>
          </a:p>
        </p:txBody>
      </p:sp>
      <p:sp>
        <p:nvSpPr>
          <p:cNvPr id="4" name="Footer Placeholder 3"/>
          <p:cNvSpPr>
            <a:spLocks noGrp="1"/>
          </p:cNvSpPr>
          <p:nvPr>
            <p:ph type="ftr" sz="quarter" idx="11"/>
          </p:nvPr>
        </p:nvSpPr>
        <p:spPr/>
        <p:txBody>
          <a:bodyPr/>
          <a:lstStyle/>
          <a:p>
            <a:r>
              <a:rPr lang="en-US" smtClean="0"/>
              <a:t>WSHRC/July 2021/lindstrand</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894312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Businesses that must be in compliance:</a:t>
            </a:r>
            <a:endParaRPr lang="en-US" dirty="0"/>
          </a:p>
        </p:txBody>
      </p:sp>
      <p:sp>
        <p:nvSpPr>
          <p:cNvPr id="3" name="Content Placeholder 2"/>
          <p:cNvSpPr>
            <a:spLocks noGrp="1"/>
          </p:cNvSpPr>
          <p:nvPr>
            <p:ph idx="1"/>
          </p:nvPr>
        </p:nvSpPr>
        <p:spPr/>
        <p:txBody>
          <a:bodyPr/>
          <a:lstStyle/>
          <a:p>
            <a:r>
              <a:rPr lang="en-US" dirty="0" smtClean="0"/>
              <a:t>Any business that is open to the public (clients, customers, patients, etc.)</a:t>
            </a:r>
          </a:p>
          <a:p>
            <a:endParaRPr lang="en-US" dirty="0"/>
          </a:p>
          <a:p>
            <a:r>
              <a:rPr lang="en-US" dirty="0" smtClean="0"/>
              <a:t>That has a television or televisions that are located in the public areas of the business</a:t>
            </a:r>
          </a:p>
          <a:p>
            <a:endParaRPr lang="en-US" dirty="0"/>
          </a:p>
          <a:p>
            <a:r>
              <a:rPr lang="en-US" dirty="0" smtClean="0"/>
              <a:t>These businesses must provide closed captioning on the televisions that members of the public can view</a:t>
            </a:r>
          </a:p>
          <a:p>
            <a:endParaRPr lang="en-US" dirty="0"/>
          </a:p>
        </p:txBody>
      </p:sp>
      <p:sp>
        <p:nvSpPr>
          <p:cNvPr id="4" name="Footer Placeholder 3"/>
          <p:cNvSpPr>
            <a:spLocks noGrp="1"/>
          </p:cNvSpPr>
          <p:nvPr>
            <p:ph type="ftr" sz="quarter" idx="11"/>
          </p:nvPr>
        </p:nvSpPr>
        <p:spPr/>
        <p:txBody>
          <a:bodyPr/>
          <a:lstStyle/>
          <a:p>
            <a:r>
              <a:rPr lang="en-US" smtClean="0"/>
              <a:t>WSHRC/July 2021/lindstrand</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01770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 to the rule:</a:t>
            </a:r>
            <a:endParaRPr lang="en-US" dirty="0"/>
          </a:p>
        </p:txBody>
      </p:sp>
      <p:sp>
        <p:nvSpPr>
          <p:cNvPr id="3" name="Content Placeholder 2"/>
          <p:cNvSpPr>
            <a:spLocks noGrp="1"/>
          </p:cNvSpPr>
          <p:nvPr>
            <p:ph idx="1"/>
          </p:nvPr>
        </p:nvSpPr>
        <p:spPr/>
        <p:txBody>
          <a:bodyPr/>
          <a:lstStyle/>
          <a:p>
            <a:r>
              <a:rPr lang="en-US" dirty="0"/>
              <a:t>W</a:t>
            </a:r>
            <a:r>
              <a:rPr lang="en-US" dirty="0" smtClean="0"/>
              <a:t>here </a:t>
            </a:r>
            <a:r>
              <a:rPr lang="en-US" dirty="0"/>
              <a:t>there are multiple televisions, up to </a:t>
            </a:r>
            <a:r>
              <a:rPr lang="en-US" dirty="0" smtClean="0"/>
              <a:t>half do </a:t>
            </a:r>
            <a:r>
              <a:rPr lang="en-US" dirty="0"/>
              <a:t>not have to display closed </a:t>
            </a:r>
            <a:r>
              <a:rPr lang="en-US" dirty="0" smtClean="0"/>
              <a:t>captioning</a:t>
            </a:r>
          </a:p>
          <a:p>
            <a:pPr lvl="1"/>
            <a:r>
              <a:rPr lang="en-US" dirty="0" smtClean="0"/>
              <a:t>but </a:t>
            </a:r>
            <a:r>
              <a:rPr lang="en-US" dirty="0"/>
              <a:t>those that do not display closed captioning must clearly show they are on mute/have no </a:t>
            </a:r>
            <a:r>
              <a:rPr lang="en-US" dirty="0" smtClean="0"/>
              <a:t>sound</a:t>
            </a:r>
          </a:p>
          <a:p>
            <a:r>
              <a:rPr lang="en-US" dirty="0"/>
              <a:t>W</a:t>
            </a:r>
            <a:r>
              <a:rPr lang="en-US" dirty="0" smtClean="0"/>
              <a:t>hen </a:t>
            </a:r>
            <a:r>
              <a:rPr lang="en-US" dirty="0"/>
              <a:t>a television receiver is not technologically able to display closed </a:t>
            </a:r>
            <a:r>
              <a:rPr lang="en-US" dirty="0" smtClean="0"/>
              <a:t>captioning, the requirement does not apply</a:t>
            </a:r>
          </a:p>
          <a:p>
            <a:r>
              <a:rPr lang="en-US" dirty="0"/>
              <a:t>W</a:t>
            </a:r>
            <a:r>
              <a:rPr lang="en-US" dirty="0" smtClean="0"/>
              <a:t>hen </a:t>
            </a:r>
            <a:r>
              <a:rPr lang="en-US" dirty="0"/>
              <a:t>another state or federal law exempts the business from the closed captioning </a:t>
            </a:r>
            <a:r>
              <a:rPr lang="en-US" dirty="0" smtClean="0"/>
              <a:t>requirement, that law would supersede this law</a:t>
            </a:r>
            <a:endParaRPr lang="en-US" dirty="0"/>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smtClean="0"/>
              <a:t>WSHRC/July 2021/lindstrand</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063863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the business sells televisions:</a:t>
            </a:r>
            <a:endParaRPr lang="en-US" dirty="0"/>
          </a:p>
        </p:txBody>
      </p:sp>
      <p:sp>
        <p:nvSpPr>
          <p:cNvPr id="3" name="Content Placeholder 2"/>
          <p:cNvSpPr>
            <a:spLocks noGrp="1"/>
          </p:cNvSpPr>
          <p:nvPr>
            <p:ph idx="1"/>
          </p:nvPr>
        </p:nvSpPr>
        <p:spPr/>
        <p:txBody>
          <a:bodyPr>
            <a:normAutofit/>
          </a:bodyPr>
          <a:lstStyle/>
          <a:p>
            <a:r>
              <a:rPr lang="en-US" sz="2000" dirty="0" smtClean="0"/>
              <a:t>At least one closed captioned television must be available for customers to view</a:t>
            </a:r>
            <a:endParaRPr lang="en-US" sz="2000" dirty="0"/>
          </a:p>
        </p:txBody>
      </p:sp>
      <p:sp>
        <p:nvSpPr>
          <p:cNvPr id="4" name="Footer Placeholder 3"/>
          <p:cNvSpPr>
            <a:spLocks noGrp="1"/>
          </p:cNvSpPr>
          <p:nvPr>
            <p:ph type="ftr" sz="quarter" idx="11"/>
          </p:nvPr>
        </p:nvSpPr>
        <p:spPr/>
        <p:txBody>
          <a:bodyPr/>
          <a:lstStyle/>
          <a:p>
            <a:r>
              <a:rPr lang="en-US" smtClean="0"/>
              <a:t>WSHRC/July 2021/lindstrand</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277716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someone asks that the closed captioning be turned off?</a:t>
            </a:r>
            <a:endParaRPr lang="en-US" dirty="0"/>
          </a:p>
        </p:txBody>
      </p:sp>
      <p:sp>
        <p:nvSpPr>
          <p:cNvPr id="3" name="Content Placeholder 2"/>
          <p:cNvSpPr>
            <a:spLocks noGrp="1"/>
          </p:cNvSpPr>
          <p:nvPr>
            <p:ph idx="1"/>
          </p:nvPr>
        </p:nvSpPr>
        <p:spPr/>
        <p:txBody>
          <a:bodyPr/>
          <a:lstStyle/>
          <a:p>
            <a:r>
              <a:rPr lang="en-US" dirty="0" smtClean="0"/>
              <a:t>If that person is vision impaired, and requests that the closed captioning be turned off so they can see the screen better, the business should turn off the closed captioning while the person is present at the business</a:t>
            </a:r>
          </a:p>
          <a:p>
            <a:endParaRPr lang="en-US" dirty="0"/>
          </a:p>
          <a:p>
            <a:r>
              <a:rPr lang="en-US" dirty="0" smtClean="0"/>
              <a:t>If the person simply does not like the closed captioning, the business can explain that it must be on because of a law that helps people who are hard of </a:t>
            </a:r>
            <a:r>
              <a:rPr lang="en-US" dirty="0" smtClean="0"/>
              <a:t>hearing</a:t>
            </a:r>
            <a:endParaRPr lang="en-US" dirty="0"/>
          </a:p>
        </p:txBody>
      </p:sp>
      <p:sp>
        <p:nvSpPr>
          <p:cNvPr id="4" name="Footer Placeholder 3"/>
          <p:cNvSpPr>
            <a:spLocks noGrp="1"/>
          </p:cNvSpPr>
          <p:nvPr>
            <p:ph type="ftr" sz="quarter" idx="11"/>
          </p:nvPr>
        </p:nvSpPr>
        <p:spPr/>
        <p:txBody>
          <a:bodyPr/>
          <a:lstStyle/>
          <a:p>
            <a:r>
              <a:rPr lang="en-US" smtClean="0"/>
              <a:t>WSHRC/July 2021/lindstrand</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22321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closed captioning have to look like?</a:t>
            </a:r>
            <a:endParaRPr lang="en-US" dirty="0"/>
          </a:p>
        </p:txBody>
      </p:sp>
      <p:sp>
        <p:nvSpPr>
          <p:cNvPr id="3" name="Content Placeholder 2"/>
          <p:cNvSpPr>
            <a:spLocks noGrp="1"/>
          </p:cNvSpPr>
          <p:nvPr>
            <p:ph idx="1"/>
          </p:nvPr>
        </p:nvSpPr>
        <p:spPr/>
        <p:txBody>
          <a:bodyPr>
            <a:normAutofit/>
          </a:bodyPr>
          <a:lstStyle/>
          <a:p>
            <a:r>
              <a:rPr lang="en-US" sz="2000" dirty="0" smtClean="0"/>
              <a:t>It must be white text, with a black background, and in a style and font that is readable to someone who has low vision</a:t>
            </a:r>
            <a:endParaRPr lang="en-US" sz="2000" dirty="0"/>
          </a:p>
        </p:txBody>
      </p:sp>
      <p:sp>
        <p:nvSpPr>
          <p:cNvPr id="4" name="Footer Placeholder 3"/>
          <p:cNvSpPr>
            <a:spLocks noGrp="1"/>
          </p:cNvSpPr>
          <p:nvPr>
            <p:ph type="ftr" sz="quarter" idx="11"/>
          </p:nvPr>
        </p:nvSpPr>
        <p:spPr/>
        <p:txBody>
          <a:bodyPr/>
          <a:lstStyle/>
          <a:p>
            <a:r>
              <a:rPr lang="en-US" smtClean="0"/>
              <a:t>WSHRC/July 2021/lindstrand</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7</a:t>
            </a:fld>
            <a:endParaRPr lang="en-US" dirty="0"/>
          </a:p>
        </p:txBody>
      </p:sp>
      <p:sp>
        <p:nvSpPr>
          <p:cNvPr id="6" name="Rectangle 5"/>
          <p:cNvSpPr/>
          <p:nvPr/>
        </p:nvSpPr>
        <p:spPr>
          <a:xfrm>
            <a:off x="1512498" y="4065917"/>
            <a:ext cx="6625087" cy="49458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This is an example of how closed captioning should appear</a:t>
            </a:r>
            <a:endParaRPr lang="en-US" dirty="0"/>
          </a:p>
        </p:txBody>
      </p:sp>
    </p:spTree>
    <p:extLst>
      <p:ext uri="{BB962C8B-B14F-4D97-AF65-F5344CB8AC3E}">
        <p14:creationId xmlns:p14="http://schemas.microsoft.com/office/powerpoint/2010/main" val="2540957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a business get ready for the new requirement?</a:t>
            </a:r>
            <a:endParaRPr lang="en-US" dirty="0"/>
          </a:p>
        </p:txBody>
      </p:sp>
      <p:sp>
        <p:nvSpPr>
          <p:cNvPr id="3" name="Content Placeholder 2"/>
          <p:cNvSpPr>
            <a:spLocks noGrp="1"/>
          </p:cNvSpPr>
          <p:nvPr>
            <p:ph idx="1"/>
          </p:nvPr>
        </p:nvSpPr>
        <p:spPr/>
        <p:txBody>
          <a:bodyPr/>
          <a:lstStyle/>
          <a:p>
            <a:r>
              <a:rPr lang="en-US" dirty="0" smtClean="0"/>
              <a:t>Check all of the televisions to see if they are able to display closed captioning</a:t>
            </a:r>
          </a:p>
          <a:p>
            <a:pPr lvl="1"/>
            <a:r>
              <a:rPr lang="en-US" dirty="0" smtClean="0"/>
              <a:t>There is no requirement to replace televisions that are not technologically capable of displaying closed captioning</a:t>
            </a:r>
          </a:p>
          <a:p>
            <a:pPr lvl="1"/>
            <a:r>
              <a:rPr lang="en-US" dirty="0" smtClean="0"/>
              <a:t>Remember or make a note of which televisions cannot display closed captioning, in case someone makes a complaint</a:t>
            </a:r>
          </a:p>
          <a:p>
            <a:r>
              <a:rPr lang="en-US" dirty="0" smtClean="0"/>
              <a:t>Make sure that all of the televisions that are required to display closed captioning do so by October 23, 2021</a:t>
            </a:r>
          </a:p>
          <a:p>
            <a:pPr lvl="1"/>
            <a:r>
              <a:rPr lang="en-US" dirty="0" smtClean="0"/>
              <a:t>If there are multiple televisions, up to half of them do not have to display closed captioning.  Those televisions must be on mute or have no sound, and the television must clearly show it is on mute or has no sound.  </a:t>
            </a:r>
            <a:endParaRPr lang="en-US" dirty="0"/>
          </a:p>
        </p:txBody>
      </p:sp>
      <p:sp>
        <p:nvSpPr>
          <p:cNvPr id="4" name="Footer Placeholder 3"/>
          <p:cNvSpPr>
            <a:spLocks noGrp="1"/>
          </p:cNvSpPr>
          <p:nvPr>
            <p:ph type="ftr" sz="quarter" idx="11"/>
          </p:nvPr>
        </p:nvSpPr>
        <p:spPr/>
        <p:txBody>
          <a:bodyPr/>
          <a:lstStyle/>
          <a:p>
            <a:r>
              <a:rPr lang="en-US" smtClean="0"/>
              <a:t>WSHRC/July 2021/lindstrand</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4267442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Enforcement</a:t>
            </a:r>
            <a:endParaRPr lang="en-US" dirty="0"/>
          </a:p>
        </p:txBody>
      </p:sp>
      <p:sp>
        <p:nvSpPr>
          <p:cNvPr id="3" name="Content Placeholder 2"/>
          <p:cNvSpPr>
            <a:spLocks noGrp="1"/>
          </p:cNvSpPr>
          <p:nvPr>
            <p:ph idx="1"/>
          </p:nvPr>
        </p:nvSpPr>
        <p:spPr>
          <a:xfrm>
            <a:off x="677334" y="1541253"/>
            <a:ext cx="8596668" cy="4830792"/>
          </a:xfrm>
        </p:spPr>
        <p:txBody>
          <a:bodyPr>
            <a:normAutofit/>
          </a:bodyPr>
          <a:lstStyle/>
          <a:p>
            <a:r>
              <a:rPr lang="en-US" dirty="0" smtClean="0"/>
              <a:t>The WA State Human Rights Commission (WSHRC) enforces this law</a:t>
            </a:r>
          </a:p>
          <a:p>
            <a:r>
              <a:rPr lang="en-US" dirty="0" smtClean="0"/>
              <a:t>If there is a complaint, the WSHRC may visit the business to view the televisions to corroborate the complaint</a:t>
            </a:r>
          </a:p>
          <a:p>
            <a:r>
              <a:rPr lang="en-US" dirty="0" smtClean="0"/>
              <a:t>If there is a violation, the WSHRC will issue a notice of the violation and of a possible $75 fine, and will provide information on how to cure the violation</a:t>
            </a:r>
          </a:p>
          <a:p>
            <a:pPr lvl="1"/>
            <a:r>
              <a:rPr lang="en-US" dirty="0" smtClean="0"/>
              <a:t>The number of violations is calculated on a per business and per day basis, not on a per television set basis</a:t>
            </a:r>
          </a:p>
          <a:p>
            <a:r>
              <a:rPr lang="en-US" dirty="0" smtClean="0"/>
              <a:t>The business can cure the violation by turning on the closed captioning on all televisions that are required to have it, within 30 days of when the business receives the notice of violation, and continuing to display closed captions</a:t>
            </a:r>
          </a:p>
          <a:p>
            <a:pPr lvl="1"/>
            <a:r>
              <a:rPr lang="en-US" dirty="0" smtClean="0"/>
              <a:t>If the violation is cured in this manner, there will be no fine and the violation is dismissed</a:t>
            </a:r>
          </a:p>
          <a:p>
            <a:pPr lvl="1"/>
            <a:r>
              <a:rPr lang="en-US" dirty="0" smtClean="0"/>
              <a:t>If the business fails to cure the violation, there will be a fine of $75.  </a:t>
            </a:r>
          </a:p>
          <a:p>
            <a:r>
              <a:rPr lang="en-US" dirty="0" smtClean="0"/>
              <a:t>A second violation will result in a fine of $150</a:t>
            </a:r>
          </a:p>
          <a:p>
            <a:endParaRPr lang="en-US" dirty="0"/>
          </a:p>
        </p:txBody>
      </p:sp>
      <p:sp>
        <p:nvSpPr>
          <p:cNvPr id="4" name="Footer Placeholder 3"/>
          <p:cNvSpPr>
            <a:spLocks noGrp="1"/>
          </p:cNvSpPr>
          <p:nvPr>
            <p:ph type="ftr" sz="quarter" idx="11"/>
          </p:nvPr>
        </p:nvSpPr>
        <p:spPr/>
        <p:txBody>
          <a:bodyPr/>
          <a:lstStyle/>
          <a:p>
            <a:r>
              <a:rPr lang="en-US" smtClean="0"/>
              <a:t>WSHRC/July 2021/lindstrand</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86331061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224</TotalTime>
  <Words>744</Words>
  <Application>Microsoft Office PowerPoint</Application>
  <PresentationFormat>Widescreen</PresentationFormat>
  <Paragraphs>67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Trebuchet MS</vt:lpstr>
      <vt:lpstr>Wingdings 3</vt:lpstr>
      <vt:lpstr>Facet</vt:lpstr>
      <vt:lpstr>Closed Captioning in Places of Public Accommodation</vt:lpstr>
      <vt:lpstr>There is a new law requiring closed captioning</vt:lpstr>
      <vt:lpstr>Businesses that must be in compliance:</vt:lpstr>
      <vt:lpstr>Exceptions to the rule:</vt:lpstr>
      <vt:lpstr>If the business sells televisions:</vt:lpstr>
      <vt:lpstr>What if someone asks that the closed captioning be turned off?</vt:lpstr>
      <vt:lpstr>What does the closed captioning have to look like?</vt:lpstr>
      <vt:lpstr>How does a business get ready for the new requirement?</vt:lpstr>
      <vt:lpstr>Enforcement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Closed Captioning in Places of Public Accommodation</dc:title>
  <dc:creator>Lindstrand, Laura (HUM)</dc:creator>
  <cp:lastModifiedBy>Lindstrand, Laura (HUM)</cp:lastModifiedBy>
  <cp:revision>9</cp:revision>
  <dcterms:created xsi:type="dcterms:W3CDTF">2021-07-07T19:05:39Z</dcterms:created>
  <dcterms:modified xsi:type="dcterms:W3CDTF">2021-07-16T18:19:12Z</dcterms:modified>
</cp:coreProperties>
</file>